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8518FA-FF07-48DD-A7CD-4539801E8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A0F0C3-0B0C-4E32-B23B-34CFF3362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98DA00-59EA-45DA-8DB8-FD540BA32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A732-9626-4859-8F60-CB3C28F411FC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EC1678-7404-4D4D-9F6C-4942A63D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D9AC2C-9AE6-4AC2-938B-E34F46F77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0E64-F5FC-4BE2-82C8-FD0100C968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930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FFC16-8E58-4D0E-B350-2DC422066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F4E198-35EC-4B92-9AC3-6713936D4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3B33DF-EBF6-4CA2-ACAE-8F0A49ED2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A732-9626-4859-8F60-CB3C28F411FC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1FF31D-CA08-441A-8128-050741B76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0C4634-366E-400E-ACDB-B8972D15D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0E64-F5FC-4BE2-82C8-FD0100C968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176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653CA45-7958-4B16-BB6B-39958D1EB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CC15189-C3E0-48E8-8370-74F89F10C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500DAC-859C-4282-8A35-EAC055079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A732-9626-4859-8F60-CB3C28F411FC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CD35DA-7475-48B9-88AF-B66B33D60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7BE6AC-3263-4538-9CE6-76B88AC0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0E64-F5FC-4BE2-82C8-FD0100C968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98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C99E53-7A43-46EA-AFE5-35A038307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FCC4EB-1ED1-4D34-A581-9821CDC33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E6A830-C415-4CEB-B1D3-4536FE121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A732-9626-4859-8F60-CB3C28F411FC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E26A67-D9CF-4888-A258-EF8CD321C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87382C-8B40-4412-B07F-603B0915D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0E64-F5FC-4BE2-82C8-FD0100C968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1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CDC9AD-484F-4CB4-8593-CF8FB9E2D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60201C-BFDB-4F45-9D9C-D8853C82E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572403-27AF-4077-8B9E-CEC7C9BF2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A732-9626-4859-8F60-CB3C28F411FC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82B791-F5A0-4F5F-B752-FD1692AFD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2386FD-EB65-41D7-AFA2-4A0C6FF70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0E64-F5FC-4BE2-82C8-FD0100C968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27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4CADC3-802E-4834-9BF7-0C0884234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EC6F10-7410-46D8-B95A-87408F8E5E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9A6304-0E12-4D18-BCF2-0E43E1E53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51ACB8-F37F-48E8-8636-319DEE3F9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A732-9626-4859-8F60-CB3C28F411FC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C0BF80-A7CF-4BBE-A202-9C5A79509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A3BBE9-54C3-4BA1-BBE9-DA410F04F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0E64-F5FC-4BE2-82C8-FD0100C968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12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D4379-8C31-4A30-B51E-4B7B6BEE9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8813D2-D556-4F61-AE72-93585AE93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FE6EF16-C774-4718-BC81-E91A3553C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BE6C5D9-CBC2-48C9-ABBA-D115092E5A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E09CE06-7D04-4F78-BA4E-7C8BDD800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60FD2F5-66F5-49CE-8F87-92D5DDD6D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A732-9626-4859-8F60-CB3C28F411FC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724CC8-225E-429F-970B-FDAA9513F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D5ABD84-E919-4B25-8A22-21BD07921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0E64-F5FC-4BE2-82C8-FD0100C968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97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70641-42F2-4652-A4FE-DA82A2665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F30991A-F54D-4869-8C6B-B82F8519A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A732-9626-4859-8F60-CB3C28F411FC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DA7BCD2-A3CC-4E63-91E7-AE2879ABE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D2DF10-68E2-4C91-82A1-DAD21D98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0E64-F5FC-4BE2-82C8-FD0100C968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2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5ABC55A-A337-40D6-BC31-2A5546D4A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A732-9626-4859-8F60-CB3C28F411FC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E074875-D801-4C3B-B2AB-3E9F14BB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1B951F5-1C7B-4995-93A4-AA9F1EA42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0E64-F5FC-4BE2-82C8-FD0100C968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31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543FA-07F9-4627-B9C3-3DB52C49F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026C43-A983-4C47-BC74-185B3ED4F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8509272-FF4B-4E07-9572-8233F5451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CF383A-9975-45A4-9BCA-8B5D28DED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A732-9626-4859-8F60-CB3C28F411FC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6F00F1-2E1D-419E-958A-4351D697E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760B5E-8E08-4124-8D92-41AA13025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0E64-F5FC-4BE2-82C8-FD0100C968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37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4E8B69-E411-40BE-B085-E449F4B04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A8F09BC-5322-4409-BD50-6C508E8DF2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580BF17-2F0A-4F10-AAFB-050EB900E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DADFBF5-1CDE-45CB-ACBF-4FF28736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A732-9626-4859-8F60-CB3C28F411FC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A5C89F-28F2-4C40-A0CA-E71E2B6CA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83CBD4-F554-4F32-8333-B0AA4D65A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A0E64-F5FC-4BE2-82C8-FD0100C968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78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3997794-B243-4445-A1F5-12991088E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3DC504-9AEE-4B5E-98E9-09C11A01D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22DFDC-D524-4347-9F9B-404B18191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3A732-9626-4859-8F60-CB3C28F411FC}" type="datetimeFigureOut">
              <a:rPr lang="cs-CZ" smtClean="0"/>
              <a:t>31.01.2022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88B39A-8EC1-4F8C-B5C1-26744609B9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5396D0-314B-4BE9-B21C-B8EDF1B56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A0E64-F5FC-4BE2-82C8-FD0100C968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386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arianty.cz/download/docs/58_rodic-e-nec-ekani-spojenci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FC4E5F3-8514-45DA-8A05-282F37136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cs-CZ" sz="5600">
                <a:latin typeface="+mn-lt"/>
              </a:rPr>
              <a:t>Nerovnosti ve vzdělávání – podpora a integrace dětí s SVP, inkluze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A16E18-3C0C-4C01-A653-8C657A028A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Mgr. Denisa Červinková – speciální pedagog</a:t>
            </a:r>
            <a:endParaRPr lang="cs-CZ"/>
          </a:p>
          <a:p>
            <a:pPr algn="r"/>
            <a:r>
              <a:rPr lang="cs-CZ" dirty="0"/>
              <a:t>PhDr. Renáta </a:t>
            </a:r>
            <a:r>
              <a:rPr lang="cs-CZ" dirty="0" err="1"/>
              <a:t>Faltýnová</a:t>
            </a:r>
            <a:r>
              <a:rPr lang="cs-CZ" dirty="0"/>
              <a:t> - psycholog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79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0B2A66-3880-4C6D-9B2D-B883A9D3E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b="1" dirty="0">
                <a:solidFill>
                  <a:srgbClr val="565656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„V našich školách nalezneme mnoho učitelů, kteří jsou odhodlaní inovovat školství, hledat nové a účinné postupy práce, ale mnozí z nich vyhoří, než se jim to podaří. Prostě narazí na tolik překážek, že už nemají chuť nic měnit a přestávají vidět ve své práci smysl.“</a:t>
            </a:r>
            <a:endParaRPr lang="cs-CZ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Děkujeme za pozornost! </a:t>
            </a:r>
          </a:p>
        </p:txBody>
      </p:sp>
    </p:spTree>
    <p:extLst>
      <p:ext uri="{BB962C8B-B14F-4D97-AF65-F5344CB8AC3E}">
        <p14:creationId xmlns:p14="http://schemas.microsoft.com/office/powerpoint/2010/main" val="552148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2438CE-1AFD-4E60-AF2E-0E3E31A56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škol se slabšími vzdělávacími výsledky</a:t>
            </a:r>
            <a:br>
              <a:rPr lang="cs-CZ" sz="4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4100" dirty="0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B9BB28-8B8F-4048-8563-EC805C5E0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Posílení pozic odborníků na školách – školní psycholog, speciální pedagog, sociální pedagog (zavést pozice systémově, ne pouze z grantů, šablon)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Asistent v každé třídě automaticky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Supervize ve školství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Nabídnout rodičům všestrannou péči o děti se slabšími výsledky, případně s SVP (nedostatek škol, které umí pracovat s dětmi s dysfázií, PAS, poruchami chování)</a:t>
            </a:r>
          </a:p>
          <a:p>
            <a:pPr marL="0" lvl="0" indent="0">
              <a:spcAft>
                <a:spcPts val="1000"/>
              </a:spcAft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Aft>
                <a:spcPts val="1000"/>
              </a:spcAft>
              <a:buNone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16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18278B-C379-4399-BBEF-9247E541F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Podpůrné a motivační sítě pro rodiče dětí s SVP ve včasné a rané péči</a:t>
            </a:r>
            <a:b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E20187-C2E6-4442-A61C-C43961D1E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Včasný záchyt dětí s SVP (role pediatra, školek), rodiče se často dostanou do péče pozdě, zbytečně se vyčkává, náprava pak zasahuje do započaté školní docházky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Posílení odborných pracovišť (nárůst dětí s vývojovými </a:t>
            </a: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vadami řeči či s autistickými rysy), v Praze je pár Speciálně pedagogických center, dlouhé termíny, pořadníky, mimo Prahu je situace ještě horší 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Posílení povědomí mezi rodiči o vývoji dítěte (přednášky ve školkách, setkání s odborníky) – včasný záchyt, ne kvůli stanovení diagnózy, ale pro zahájení včasné nápravné péče, metodické vedení rodičů</a:t>
            </a:r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811455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4D44891-11CF-4547-962A-935A4AB60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Včasné plánování a podpora žáků s SVP při vstupu do vzdělávání a při přechodu mezi stupni vzdělání</a:t>
            </a:r>
            <a:b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ED4B7C-DC3F-4B8F-BE61-D9A0C0951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Obavy rodičů o přijetí do školy- často nepředají zprávu při zápisu, ztrácí se tím čas pro počáteční podporu dítěte ve škole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Někteří odborníci odmítají psát podpůrná opatření rovnou při vstupu do 1.ročníku, chtějí počkat, jak bude dítě fungovat –zbytečná ztráta času, asistenti se hledají dlouho, dítě nedostává adekvátní podporu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Nerovnoměrné rozdělení dětí do tříd s asistentem, výběrové třídy a pak sběrné třídy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Nutnost kvalitních zápisů, screeningů ve školkách –např. díky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absenci těchto procesů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prošla řada nezralých prvňáků, kteří se zpětně vraceli do školek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Nedostatek přípravných tříd pro děti s SVP či pro cizince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Někdy vázne informování učitelů při přechodu dětí z 1. na 2. stupeň (žáci jsou zbytečně vystaveni zvýšeným nárokům) </a:t>
            </a: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Otázka výběru středních škol- volit přiměřeně náročné SŠ, zvýšit povědomí o kvalitních učebních oborech (všichni chtějí na SŠ s maturitou, roste počet studentů, kteří nedokončí vzdělání), včasné kariérové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poradenství-systematická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příprava k výběru školy, ne jednorázová akce v 9.třídě 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0309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C2597C-EC13-46B0-81A5-F974859A3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Dostupnost kvalitního inkluzivního vzdělávání pro každého dítěte/žáka ve školách v území</a:t>
            </a:r>
            <a:b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28888D-04E0-4C52-99F1-628DD56D4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cs-CZ" sz="2200" dirty="0">
                <a:solidFill>
                  <a:srgbClr val="333333"/>
                </a:solidFill>
                <a:effectLst/>
                <a:ea typeface="Helvetica" panose="020B0604020202020204" pitchFamily="34" charset="0"/>
                <a:cs typeface="Times New Roman" panose="02020603050405020304" pitchFamily="18" charset="0"/>
              </a:rPr>
              <a:t>Péče o dobré vztahy mezi učiteli a žáky i mezi žáky navzájem podmiňuje, zda bude inkluze úspěšná!!</a:t>
            </a:r>
            <a:endParaRPr lang="cs-CZ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Vzdělávání pedagogů – posílení předmětu speciální pedagogiky na VŠ (děti s SVP jsou součástí každé třídy v současné době, nelze se jim vyhnout)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Snížení počtu dětí ve třídě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Vzdělání a ohodnocení asistentů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Ideálně asistent jako součást školy, ne psaný na dítě-nyní ke zvážení v revizi inkluze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Vyhodnocení účinnosti inkluze, ne u všech dětí je to opravdu efektivní typ vzdělávání (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nestačí, aby dítě bylo jen spokojené v kolektivu, nutné jsou i výstupy vzdělávání)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Nutnost fungování poradenského pracoviště na škole </a:t>
            </a: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Dlouhodobě nám z podpory vypadávají nadané děti </a:t>
            </a: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Dostupnost služeb v regionech 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35903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ED41B7-FB20-4F11-8950-61589C409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Podpůrné a akceptující prostředí ve školách a v území a opatření pro řešení šikany a diskriminace</a:t>
            </a:r>
            <a:b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8C2199-04D0-428C-8B26-708809EC6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333333"/>
                </a:solidFill>
                <a:effectLst/>
                <a:ea typeface="Helvetica" panose="020B0604020202020204" pitchFamily="34" charset="0"/>
                <a:cs typeface="Times New Roman" panose="02020603050405020304" pitchFamily="18" charset="0"/>
              </a:rPr>
              <a:t>Atmosféra ve škole a její hodnotové nastavení bývají dobrou prevencí patologických jevů v žákovském kolektivu a pomáhají i pedagogům lépe řešit často emočně náročné situace ve třídě nebo v </a:t>
            </a:r>
            <a:r>
              <a:rPr lang="cs-CZ" dirty="0">
                <a:effectLst/>
                <a:ea typeface="Helvetica" panose="020B06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komunikaci s rodiči</a:t>
            </a:r>
            <a:r>
              <a:rPr lang="cs-CZ" dirty="0">
                <a:effectLst/>
                <a:ea typeface="Helvetica" panose="020B0604020202020204" pitchFamily="34" charset="0"/>
                <a:cs typeface="Times New Roman" panose="02020603050405020304" pitchFamily="18" charset="0"/>
              </a:rPr>
              <a:t>.   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Práce se třídou- kontinuální práce se třídou, třídnické hodiny, komunitní kruhy, externí organizace, vztah se žáky, schránky důvěry, adaptační kurzy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Podchytit obtíže hned v počátku, nebát se přiznat, že třídu nezvládám, že se něco děje, šikana je na každé škole, nárůst kyberšikany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Pracovat s jinakostí, odlišností mezi dětmi (dlouhodobý proces- finský model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KiVa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-implementace programu proti šikaně po celou dobu docházky, od roku 2009 jim poklesla šikana o polovinu případů)</a:t>
            </a:r>
          </a:p>
          <a:p>
            <a:pPr marL="0" lvl="0" indent="0">
              <a:buNone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45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45320C-A8CF-4B49-8237-4118B0E57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Možnosti zlepšení spolupráce s rodiči 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C10194-7C36-49E9-B224-5893A75E2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Zapojovat rodiče do dění ve škole (školní akce, komunita rodičů)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Včasné informování rodičů o výsledcích žáka, o začínajících obtížích (tripartity, třídní schůzky, konzultace)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Jednat s rodiči v zájmu dítěte, ne „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trestat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dítě“ kvůli nespolupráci rodičů</a:t>
            </a: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Umění komunikace s rodiči- jak sdělovat negativní informace</a:t>
            </a: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Možnost učitele mediátora či poradenského pracovníka, pokud komunikace rodič-učitel nefunguje 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Větší zapojení sociálních pracovníků, pozice sociálního pedagoga na škole, návštěvy odborníků přímo v rodinách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707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8244E3-8E18-4188-B372-23BB84F77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3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Zlepšení spolupráce v území a využívání místních mimoškolních zdrojů pro rozvoj vzdělávání žáků a spolupráce s rodiči, začleňování žáků se SVP do neformálního a zájmového vzdělávání a odstraňování finančních bariér.</a:t>
            </a:r>
            <a:br>
              <a:rPr lang="cs-CZ" sz="2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1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6BDA7C-1F4D-4EE9-AD6A-1E2E31FE5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 na místní úrovni- např. školka, škola, gymnázium -společné akce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Spolupráce s místními organizacemi (neziskové organizace, DDM, volnočasové aktivity)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Nabídka projektů zadarmo (Neziskové organizace-Člověk v tísni- doučování, nízkoprahové kluby, integrační centra)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Široká nabídka grantů pro školy </a:t>
            </a:r>
          </a:p>
          <a:p>
            <a:pPr indent="0">
              <a:spcAft>
                <a:spcPts val="1000"/>
              </a:spcAft>
              <a:buNone/>
            </a:pP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658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8493B1B-0D88-448B-B066-38654A567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Selektivnost systému </a:t>
            </a:r>
            <a:b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(přechody ze ZŠ na víceletá gymnázia, kvalita 2. stupně základních škol)</a:t>
            </a:r>
            <a:b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FA3C25-5F1E-4152-B237-003DD9220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Chybí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zaměření druhého stupně základních škol-nejsou schopny nalákat rodiče a udržet studijní typy dětí (rodiče často poptávají jazyky, informatiku, matematiku, VV)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Školy, které umí zaujmout nabídkou druhého stupně se tolik nepotýkají s odlivem žáků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Pokud jsou dobré třídní kolektivy, děti mají tendence zůstat spolu</a:t>
            </a:r>
          </a:p>
          <a:p>
            <a:pPr marL="342900" lvl="0" indent="-342900"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Nedostatečná podpora nadaných žáků, proto rodiče volí gymnázia (příliš široká nabídka gymnázií umožňuje studovat i jiným než nadaným žákům –ambice a prestiž rodičů), znevýhodnění nadaných žáků z méně podnětného prostředí- rodiče nemají finance na přípravné kurzy a doučování, které jsou pro přijímací zkoušky Cermatu potřeba 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759464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1015</Words>
  <Application>Microsoft Office PowerPoint</Application>
  <PresentationFormat>Širokoúhlá obrazovka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Motiv Office</vt:lpstr>
      <vt:lpstr>Nerovnosti ve vzdělávání – podpora a integrace dětí s SVP, inkluze </vt:lpstr>
      <vt:lpstr>Podpora škol se slabšími vzdělávacími výsledky </vt:lpstr>
      <vt:lpstr>Podpůrné a motivační sítě pro rodiče dětí s SVP ve včasné a rané péči </vt:lpstr>
      <vt:lpstr>Včasné plánování a podpora žáků s SVP při vstupu do vzdělávání a při přechodu mezi stupni vzdělání </vt:lpstr>
      <vt:lpstr>Dostupnost kvalitního inkluzivního vzdělávání pro každého dítěte/žáka ve školách v území </vt:lpstr>
      <vt:lpstr>Podpůrné a akceptující prostředí ve školách a v území a opatření pro řešení šikany a diskriminace </vt:lpstr>
      <vt:lpstr>Možnosti zlepšení spolupráce s rodiči  </vt:lpstr>
      <vt:lpstr>Zlepšení spolupráce v území a využívání místních mimoškolních zdrojů pro rozvoj vzdělávání žáků a spolupráce s rodiči, začleňování žáků se SVP do neformálního a zájmového vzdělávání a odstraňování finančních bariér. </vt:lpstr>
      <vt:lpstr>Selektivnost systému  (přechody ze ZŠ na víceletá gymnázia, kvalita 2. stupně základních škol)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Nerovnosti ve vzdělávání – podpora a integrace dětí s SVP, inkluze </dc:title>
  <dc:creator>Roman Faltýn - AK SYSTEM s.r.o.</dc:creator>
  <cp:lastModifiedBy>Roman Faltýn - AK SYSTEM s.r.o.</cp:lastModifiedBy>
  <cp:revision>9</cp:revision>
  <dcterms:created xsi:type="dcterms:W3CDTF">2022-01-30T21:11:50Z</dcterms:created>
  <dcterms:modified xsi:type="dcterms:W3CDTF">2022-01-31T20:32:48Z</dcterms:modified>
</cp:coreProperties>
</file>